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93" r:id="rId2"/>
    <p:sldId id="294" r:id="rId3"/>
    <p:sldId id="295" r:id="rId4"/>
    <p:sldId id="297" r:id="rId5"/>
    <p:sldId id="296" r:id="rId6"/>
    <p:sldId id="269" r:id="rId7"/>
    <p:sldId id="270" r:id="rId8"/>
    <p:sldId id="272" r:id="rId9"/>
    <p:sldId id="277" r:id="rId10"/>
    <p:sldId id="278" r:id="rId11"/>
    <p:sldId id="279" r:id="rId12"/>
    <p:sldId id="273" r:id="rId13"/>
    <p:sldId id="280" r:id="rId14"/>
    <p:sldId id="281" r:id="rId15"/>
    <p:sldId id="274" r:id="rId16"/>
    <p:sldId id="275" r:id="rId17"/>
    <p:sldId id="298" r:id="rId18"/>
    <p:sldId id="299" r:id="rId19"/>
    <p:sldId id="300" r:id="rId20"/>
    <p:sldId id="301" r:id="rId21"/>
    <p:sldId id="302" r:id="rId22"/>
    <p:sldId id="303" r:id="rId23"/>
    <p:sldId id="289" r:id="rId24"/>
    <p:sldId id="261" r:id="rId25"/>
  </p:sldIdLst>
  <p:sldSz cx="9144000" cy="6858000" type="screen4x3"/>
  <p:notesSz cx="6858000" cy="9144000"/>
  <p:custDataLst>
    <p:tags r:id="rId26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86E52F"/>
    <a:srgbClr val="ADE72D"/>
    <a:srgbClr val="E1F3FF"/>
    <a:srgbClr val="BDE4FF"/>
    <a:srgbClr val="BDEE6E"/>
    <a:srgbClr val="A5E83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799B23B-EC83-4686-B30A-512413B5E67A}" styleName="Светлый стиль 3 - акцент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03447BB-5D67-496B-8E87-E561075AD55C}" styleName="Темный стиль 1 - акцент 3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wholeTbl>
    <a:band1H>
      <a:tcStyle>
        <a:tcBdr/>
        <a:fill>
          <a:solidFill>
            <a:schemeClr val="accent3">
              <a:shade val="60000"/>
            </a:schemeClr>
          </a:solidFill>
        </a:fill>
      </a:tcStyle>
    </a:band1H>
    <a:band1V>
      <a:tcStyle>
        <a:tcBdr/>
        <a:fill>
          <a:solidFill>
            <a:schemeClr val="accent3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3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3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3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AB607-F3C5-476A-BDE9-00865A1D3B50}" type="datetimeFigureOut">
              <a:rPr lang="ru-RU" smtClean="0"/>
              <a:pPr/>
              <a:t>07.11.2024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BD9FD-B628-43D0-B691-884CA813D95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AB607-F3C5-476A-BDE9-00865A1D3B50}" type="datetimeFigureOut">
              <a:rPr lang="ru-RU" smtClean="0"/>
              <a:pPr/>
              <a:t>07.11.2024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BD9FD-B628-43D0-B691-884CA813D95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AB607-F3C5-476A-BDE9-00865A1D3B50}" type="datetimeFigureOut">
              <a:rPr lang="ru-RU" smtClean="0"/>
              <a:pPr/>
              <a:t>07.11.2024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BD9FD-B628-43D0-B691-884CA813D95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AB607-F3C5-476A-BDE9-00865A1D3B50}" type="datetimeFigureOut">
              <a:rPr lang="ru-RU" smtClean="0"/>
              <a:pPr/>
              <a:t>07.11.2024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BD9FD-B628-43D0-B691-884CA813D95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AB607-F3C5-476A-BDE9-00865A1D3B50}" type="datetimeFigureOut">
              <a:rPr lang="ru-RU" smtClean="0"/>
              <a:pPr/>
              <a:t>07.11.2024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BD9FD-B628-43D0-B691-884CA813D95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AB607-F3C5-476A-BDE9-00865A1D3B50}" type="datetimeFigureOut">
              <a:rPr lang="ru-RU" smtClean="0"/>
              <a:pPr/>
              <a:t>07.11.2024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BD9FD-B628-43D0-B691-884CA813D95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AB607-F3C5-476A-BDE9-00865A1D3B50}" type="datetimeFigureOut">
              <a:rPr lang="ru-RU" smtClean="0"/>
              <a:pPr/>
              <a:t>07.11.2024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BD9FD-B628-43D0-B691-884CA813D95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AB607-F3C5-476A-BDE9-00865A1D3B50}" type="datetimeFigureOut">
              <a:rPr lang="ru-RU" smtClean="0"/>
              <a:pPr/>
              <a:t>07.11.2024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BD9FD-B628-43D0-B691-884CA813D95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AB607-F3C5-476A-BDE9-00865A1D3B50}" type="datetimeFigureOut">
              <a:rPr lang="ru-RU" smtClean="0"/>
              <a:pPr/>
              <a:t>07.11.2024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BD9FD-B628-43D0-B691-884CA813D95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AB607-F3C5-476A-BDE9-00865A1D3B50}" type="datetimeFigureOut">
              <a:rPr lang="ru-RU" smtClean="0"/>
              <a:pPr/>
              <a:t>07.11.2024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BD9FD-B628-43D0-B691-884CA813D95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AB607-F3C5-476A-BDE9-00865A1D3B50}" type="datetimeFigureOut">
              <a:rPr lang="ru-RU" smtClean="0"/>
              <a:pPr/>
              <a:t>07.11.2024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BD9FD-B628-43D0-B691-884CA813D95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9AB607-F3C5-476A-BDE9-00865A1D3B50}" type="datetimeFigureOut">
              <a:rPr lang="ru-RU" smtClean="0"/>
              <a:pPr/>
              <a:t>07.11.2024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7BD9FD-B628-43D0-B691-884CA813D955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188640"/>
            <a:ext cx="878497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600" b="1" dirty="0">
                <a:solidFill>
                  <a:schemeClr val="accent5">
                    <a:lumMod val="10000"/>
                  </a:schemeClr>
                </a:solidFill>
                <a:ea typeface="Calibri"/>
                <a:cs typeface="Times New Roman"/>
              </a:rPr>
              <a:t>Технологическая карта </a:t>
            </a:r>
          </a:p>
          <a:p>
            <a:pPr lvl="0" algn="ctr"/>
            <a:r>
              <a:rPr lang="ru-RU" sz="3600" b="1" dirty="0">
                <a:solidFill>
                  <a:schemeClr val="accent5">
                    <a:lumMod val="10000"/>
                  </a:schemeClr>
                </a:solidFill>
                <a:ea typeface="Calibri"/>
                <a:cs typeface="Times New Roman"/>
              </a:rPr>
              <a:t>как один из методов  </a:t>
            </a:r>
          </a:p>
          <a:p>
            <a:pPr lvl="0" algn="ctr"/>
            <a:r>
              <a:rPr lang="ru-RU" sz="3600" b="1" dirty="0">
                <a:solidFill>
                  <a:schemeClr val="accent5">
                    <a:lumMod val="10000"/>
                  </a:schemeClr>
                </a:solidFill>
                <a:ea typeface="Calibri"/>
                <a:cs typeface="Times New Roman"/>
              </a:rPr>
              <a:t>педагогического руководства </a:t>
            </a:r>
          </a:p>
          <a:p>
            <a:pPr lvl="0" algn="ctr"/>
            <a:r>
              <a:rPr lang="ru-RU" sz="3600" b="1" dirty="0">
                <a:solidFill>
                  <a:schemeClr val="accent5">
                    <a:lumMod val="10000"/>
                  </a:schemeClr>
                </a:solidFill>
                <a:ea typeface="Calibri"/>
                <a:cs typeface="Times New Roman"/>
              </a:rPr>
              <a:t>сюжетно-ролевой игрой</a:t>
            </a:r>
            <a:endParaRPr lang="ru-RU" sz="3600" b="1" dirty="0">
              <a:solidFill>
                <a:schemeClr val="accent5">
                  <a:lumMod val="10000"/>
                </a:schemeClr>
              </a:solidFill>
            </a:endParaRPr>
          </a:p>
        </p:txBody>
      </p:sp>
      <p:pic>
        <p:nvPicPr>
          <p:cNvPr id="1027" name="Picture 3" descr="C:\Users\Наталья\Desktop\v-syuzhetno-rolevyh-igrah-otrazhayutsya-znaniya-vp-edited-free (carve.photos)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8868" y="2680213"/>
            <a:ext cx="6186264" cy="4160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693074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Наталья\Desktop\Attachments_sukhova.natasha2012@yandex.ru_2021-04-25_11-22-27\IMG_20210421_100414_1.jpg"/>
          <p:cNvPicPr/>
          <p:nvPr/>
        </p:nvPicPr>
        <p:blipFill>
          <a:blip r:embed="rId2" cstate="print"/>
          <a:srcRect b="17038"/>
          <a:stretch>
            <a:fillRect/>
          </a:stretch>
        </p:blipFill>
        <p:spPr bwMode="auto">
          <a:xfrm>
            <a:off x="0" y="0"/>
            <a:ext cx="4644008" cy="54452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 descr="C:\Users\Наталья\Desktop\Attachments_sukhova.natasha2012@yandex.ru_2021-04-25_11-22-27\IMG_20210421_101331_1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5" y="1484785"/>
            <a:ext cx="4355976" cy="53732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Наталья\Desktop\Attachments_sukhova.natasha2012@yandex.ru_2021-04-25_11-22-27\IMG_20210421_102713 (1)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499992" cy="55172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C:\Users\Наталья\Desktop\Attachments_sukhova.natasha2012@yandex.ru_2021-04-25_11-22-27\IMG_20210421_103054_1 (1)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9992" y="1124744"/>
            <a:ext cx="4644008" cy="57332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F:\Attachments_pribytkova.tatiana@yandex.ru_2021-04-19_19-17-07\IMG_20210421_162912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248472" cy="50405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 descr="F:\Attachments_pribytkova.tatiana@yandex.ru_2021-04-19_19-17-07\IMG_20210421_163610_1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1880" y="2465512"/>
            <a:ext cx="5652120" cy="43924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Наталья\Desktop\Attachments_sukhova.natasha2012@yandex.ru_2021-04-25_11-22-27\IMG_20210421_095803.jpg"/>
          <p:cNvPicPr/>
          <p:nvPr/>
        </p:nvPicPr>
        <p:blipFill>
          <a:blip r:embed="rId2" cstate="print"/>
          <a:srcRect b="20283"/>
          <a:stretch>
            <a:fillRect/>
          </a:stretch>
        </p:blipFill>
        <p:spPr bwMode="auto">
          <a:xfrm>
            <a:off x="1979712" y="260648"/>
            <a:ext cx="5472608" cy="62646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Наталья\Desktop\Attachments_sukhova.natasha2012@yandex.ru_2021-04-25_11-22-27\IMG_20210412_094233_1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644008" cy="55892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 descr="C:\Users\Наталья\Desktop\Attachments_sukhova.natasha2012@yandex.ru_2021-04-25_11-22-27\IMG_20210412_093959_1 (1)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1412777"/>
            <a:ext cx="4427984" cy="54452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F:\Attachments_pribytkova.tatiana@yandex.ru_2021-04-19_19-17-07\IMG_20210412_094322_1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572000" cy="56612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F:\Attachments_pribytkova.tatiana@yandex.ru_2021-04-19_19-17-07\IMG_20210412_094450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4267" y="1196751"/>
            <a:ext cx="4429733" cy="56612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Наталья\Desktop\Attachments_sukhova.natasha2012@yandex.ru_2021-04-25_11-22-27\IMG_20210421_113231_1 (1)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248472" cy="51571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 descr="C:\Users\Наталья\Desktop\Attachments_sukhova.natasha2012@yandex.ru_2021-04-25_11-22-27\IMG_20210412_084445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3" y="1772816"/>
            <a:ext cx="4283968" cy="50851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71600" y="73394"/>
            <a:ext cx="79208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chemeClr val="accent5">
                    <a:lumMod val="10000"/>
                  </a:schemeClr>
                </a:solidFill>
                <a:ea typeface="Times New Roman"/>
              </a:rPr>
              <a:t>Определение основных и сопутствующих ролей</a:t>
            </a:r>
            <a:endParaRPr lang="ru-RU" sz="2800" dirty="0">
              <a:solidFill>
                <a:schemeClr val="accent5">
                  <a:lumMod val="10000"/>
                </a:schemeClr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7913" y="3297121"/>
            <a:ext cx="4928174" cy="36543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51520" y="702314"/>
            <a:ext cx="864096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ru-RU" sz="2400" b="1" dirty="0">
                <a:solidFill>
                  <a:schemeClr val="accent5">
                    <a:lumMod val="10000"/>
                  </a:schemeClr>
                </a:solidFill>
              </a:rPr>
              <a:t>Назначение на роль непосредственно </a:t>
            </a:r>
            <a:r>
              <a:rPr lang="ru-RU" sz="2400" b="1" dirty="0" smtClean="0">
                <a:solidFill>
                  <a:schemeClr val="accent5">
                    <a:lumMod val="10000"/>
                  </a:schemeClr>
                </a:solidFill>
              </a:rPr>
              <a:t>взрослым</a:t>
            </a:r>
            <a:endParaRPr lang="ru-RU" sz="2400" b="1" dirty="0">
              <a:solidFill>
                <a:schemeClr val="accent5">
                  <a:lumMod val="10000"/>
                </a:schemeClr>
              </a:solidFill>
            </a:endParaRPr>
          </a:p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ru-RU" sz="2400" b="1" dirty="0">
                <a:solidFill>
                  <a:schemeClr val="accent5">
                    <a:lumMod val="10000"/>
                  </a:schemeClr>
                </a:solidFill>
              </a:rPr>
              <a:t>Добровольное принятие роли ребёнком по его </a:t>
            </a:r>
            <a:r>
              <a:rPr lang="ru-RU" sz="2400" b="1" dirty="0" smtClean="0">
                <a:solidFill>
                  <a:schemeClr val="accent5">
                    <a:lumMod val="10000"/>
                  </a:schemeClr>
                </a:solidFill>
              </a:rPr>
              <a:t>желанию</a:t>
            </a:r>
            <a:endParaRPr lang="ru-RU" sz="2400" b="1" dirty="0">
              <a:solidFill>
                <a:schemeClr val="accent5">
                  <a:lumMod val="10000"/>
                </a:schemeClr>
              </a:solidFill>
            </a:endParaRPr>
          </a:p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ru-RU" sz="2400" b="1" dirty="0">
                <a:solidFill>
                  <a:schemeClr val="accent5">
                    <a:lumMod val="10000"/>
                  </a:schemeClr>
                </a:solidFill>
              </a:rPr>
              <a:t>Очередность выполнения роли в </a:t>
            </a:r>
            <a:r>
              <a:rPr lang="ru-RU" sz="2400" b="1" dirty="0" smtClean="0">
                <a:solidFill>
                  <a:schemeClr val="accent5">
                    <a:lumMod val="10000"/>
                  </a:schemeClr>
                </a:solidFill>
              </a:rPr>
              <a:t>игре</a:t>
            </a:r>
            <a:endParaRPr lang="ru-RU" sz="2400" b="1" dirty="0">
              <a:solidFill>
                <a:schemeClr val="accent5">
                  <a:lumMod val="10000"/>
                </a:schemeClr>
              </a:solidFill>
            </a:endParaRPr>
          </a:p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ru-RU" sz="2400" b="1" dirty="0" smtClean="0">
                <a:solidFill>
                  <a:schemeClr val="accent5">
                    <a:lumMod val="10000"/>
                  </a:schemeClr>
                </a:solidFill>
              </a:rPr>
              <a:t>Распределение </a:t>
            </a:r>
            <a:r>
              <a:rPr lang="ru-RU" sz="2400" b="1" dirty="0">
                <a:solidFill>
                  <a:schemeClr val="accent5">
                    <a:lumMod val="10000"/>
                  </a:schemeClr>
                </a:solidFill>
              </a:rPr>
              <a:t>ролей при помощи «волшебной» палочки, всевозможных вертушек (юлы, обруча, кеглей и др</a:t>
            </a:r>
            <a:r>
              <a:rPr lang="ru-RU" sz="2400" b="1" dirty="0" smtClean="0">
                <a:solidFill>
                  <a:schemeClr val="accent5">
                    <a:lumMod val="10000"/>
                  </a:schemeClr>
                </a:solidFill>
              </a:rPr>
              <a:t>.)</a:t>
            </a:r>
            <a:endParaRPr lang="ru-RU" sz="2400" b="1" dirty="0">
              <a:solidFill>
                <a:schemeClr val="accent5">
                  <a:lumMod val="10000"/>
                </a:schemeClr>
              </a:solidFill>
            </a:endParaRPr>
          </a:p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ru-RU" sz="2400" b="1" dirty="0">
                <a:solidFill>
                  <a:schemeClr val="accent5">
                    <a:lumMod val="10000"/>
                  </a:schemeClr>
                </a:solidFill>
              </a:rPr>
              <a:t>Также можно использовать схемы соподчинения ролей, рассматривая которые дети распределяют роли в </a:t>
            </a:r>
            <a:r>
              <a:rPr lang="ru-RU" sz="2400" b="1" dirty="0" smtClean="0">
                <a:solidFill>
                  <a:schemeClr val="accent5">
                    <a:lumMod val="10000"/>
                  </a:schemeClr>
                </a:solidFill>
              </a:rPr>
              <a:t>игре</a:t>
            </a:r>
            <a:endParaRPr lang="ru-RU" sz="2400" b="1" i="0" dirty="0">
              <a:solidFill>
                <a:schemeClr val="accent5">
                  <a:lumMod val="10000"/>
                </a:schemeClr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5535701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95736" y="12996"/>
            <a:ext cx="452399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chemeClr val="accent5">
                    <a:lumMod val="10000"/>
                  </a:schemeClr>
                </a:solidFill>
                <a:ea typeface="Times New Roman"/>
              </a:rPr>
              <a:t>Определение игровых действий</a:t>
            </a:r>
            <a:endParaRPr lang="ru-RU" sz="2400" dirty="0">
              <a:solidFill>
                <a:schemeClr val="accent5">
                  <a:lumMod val="10000"/>
                </a:scheme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488484"/>
            <a:ext cx="9058200" cy="624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spcAft>
                <a:spcPts val="0"/>
              </a:spcAft>
            </a:pPr>
            <a:r>
              <a:rPr lang="ru-RU" sz="2000" b="1" dirty="0">
                <a:solidFill>
                  <a:schemeClr val="accent5">
                    <a:lumMod val="10000"/>
                  </a:schemeClr>
                </a:solidFill>
                <a:ea typeface="Calibri"/>
                <a:cs typeface="Times New Roman"/>
              </a:rPr>
              <a:t>Администратор фитнес-клуба</a:t>
            </a:r>
            <a:r>
              <a:rPr lang="ru-RU" sz="2000" dirty="0">
                <a:solidFill>
                  <a:schemeClr val="accent5">
                    <a:lumMod val="10000"/>
                  </a:schemeClr>
                </a:solidFill>
                <a:ea typeface="Calibri"/>
                <a:cs typeface="Times New Roman"/>
              </a:rPr>
              <a:t> встречает клиентов, расспрашивает, каким видом фитнеса те предпочитают заниматься, оформляет и выдает карту члена клуба, направляет на мед осмотр, назначает тренера, проводит в тренажерный зал.</a:t>
            </a:r>
          </a:p>
          <a:p>
            <a:pPr indent="450215" algn="just">
              <a:spcAft>
                <a:spcPts val="0"/>
              </a:spcAft>
            </a:pPr>
            <a:r>
              <a:rPr lang="ru-RU" sz="2000" b="1" dirty="0">
                <a:solidFill>
                  <a:schemeClr val="accent5">
                    <a:lumMod val="10000"/>
                  </a:schemeClr>
                </a:solidFill>
                <a:ea typeface="Calibri"/>
                <a:cs typeface="Times New Roman"/>
              </a:rPr>
              <a:t>Медработник </a:t>
            </a:r>
            <a:r>
              <a:rPr lang="ru-RU" sz="2000" dirty="0">
                <a:solidFill>
                  <a:schemeClr val="accent5">
                    <a:lumMod val="10000"/>
                  </a:schemeClr>
                </a:solidFill>
                <a:ea typeface="Calibri"/>
                <a:cs typeface="Times New Roman"/>
              </a:rPr>
              <a:t>встречает клиента, беседует о его здоровье, осматривает клиента, прослушивает фонендоскопом, измеряет давление, смотрит горло выдает разрешение на тренировку (записывает в карту).</a:t>
            </a:r>
          </a:p>
          <a:p>
            <a:pPr indent="450215" algn="just">
              <a:spcAft>
                <a:spcPts val="0"/>
              </a:spcAft>
            </a:pPr>
            <a:r>
              <a:rPr lang="ru-RU" sz="2000" b="1" dirty="0">
                <a:solidFill>
                  <a:schemeClr val="accent5">
                    <a:lumMod val="10000"/>
                  </a:schemeClr>
                </a:solidFill>
                <a:ea typeface="Calibri"/>
                <a:cs typeface="Times New Roman"/>
              </a:rPr>
              <a:t>Клиенты (члены клуба)</a:t>
            </a:r>
            <a:r>
              <a:rPr lang="ru-RU" sz="2000" dirty="0">
                <a:solidFill>
                  <a:schemeClr val="accent5">
                    <a:lumMod val="10000"/>
                  </a:schemeClr>
                </a:solidFill>
                <a:ea typeface="Calibri"/>
                <a:cs typeface="Times New Roman"/>
              </a:rPr>
              <a:t> приходят в фитнес – клуб, оформляются у администратора, ведут  беседу с медсестрой рассказывают о своем самочувствии, проходят осмотр, направляются в тренажерный зал, занимаются фитнесом, получают  услуги массажиста  и </a:t>
            </a:r>
            <a:r>
              <a:rPr lang="ru-RU" sz="2000" dirty="0" smtClean="0">
                <a:solidFill>
                  <a:schemeClr val="accent5">
                    <a:lumMod val="10000"/>
                  </a:schemeClr>
                </a:solidFill>
                <a:ea typeface="Calibri"/>
                <a:cs typeface="Times New Roman"/>
              </a:rPr>
              <a:t>пр.</a:t>
            </a:r>
            <a:endParaRPr lang="ru-RU" sz="2000" dirty="0">
              <a:solidFill>
                <a:schemeClr val="accent5">
                  <a:lumMod val="10000"/>
                </a:schemeClr>
              </a:solidFill>
              <a:ea typeface="Calibri"/>
              <a:cs typeface="Times New Roman"/>
            </a:endParaRPr>
          </a:p>
          <a:p>
            <a:pPr indent="450215" algn="just">
              <a:spcAft>
                <a:spcPts val="0"/>
              </a:spcAft>
            </a:pPr>
            <a:r>
              <a:rPr lang="ru-RU" sz="2000" b="1" dirty="0">
                <a:solidFill>
                  <a:schemeClr val="accent5">
                    <a:lumMod val="10000"/>
                  </a:schemeClr>
                </a:solidFill>
                <a:ea typeface="Calibri"/>
                <a:cs typeface="Times New Roman"/>
              </a:rPr>
              <a:t>Тренер </a:t>
            </a:r>
            <a:r>
              <a:rPr lang="ru-RU" sz="2000" dirty="0">
                <a:solidFill>
                  <a:schemeClr val="accent5">
                    <a:lumMod val="10000"/>
                  </a:schemeClr>
                </a:solidFill>
                <a:ea typeface="Calibri"/>
                <a:cs typeface="Times New Roman"/>
              </a:rPr>
              <a:t>на тренажерах встречает клиента, знакомится, расспрашивает, чем бы тот хотел заняться, советует тренажер, гантели, скакалку, обруч, показывает как правильно делать упражнения, следит за выполнением, советует.</a:t>
            </a:r>
          </a:p>
          <a:p>
            <a:pPr indent="450215" algn="just">
              <a:spcAft>
                <a:spcPts val="0"/>
              </a:spcAft>
            </a:pPr>
            <a:r>
              <a:rPr lang="ru-RU" sz="2000" b="1" dirty="0">
                <a:solidFill>
                  <a:schemeClr val="accent5">
                    <a:lumMod val="10000"/>
                  </a:schemeClr>
                </a:solidFill>
                <a:ea typeface="Calibri"/>
                <a:cs typeface="Times New Roman"/>
              </a:rPr>
              <a:t>Тренер по аэробике</a:t>
            </a:r>
            <a:r>
              <a:rPr lang="ru-RU" sz="2000" dirty="0">
                <a:solidFill>
                  <a:schemeClr val="accent5">
                    <a:lumMod val="10000"/>
                  </a:schemeClr>
                </a:solidFill>
                <a:ea typeface="Calibri"/>
                <a:cs typeface="Times New Roman"/>
              </a:rPr>
              <a:t> встречает клиентов, знакомится, предлагает встать для начала тренировки, включает музыку, показывает спортивные </a:t>
            </a:r>
            <a:r>
              <a:rPr lang="ru-RU" sz="2000" dirty="0" err="1">
                <a:solidFill>
                  <a:schemeClr val="accent5">
                    <a:lumMod val="10000"/>
                  </a:schemeClr>
                </a:solidFill>
                <a:ea typeface="Calibri"/>
                <a:cs typeface="Times New Roman"/>
              </a:rPr>
              <a:t>танц</a:t>
            </a:r>
            <a:r>
              <a:rPr lang="ru-RU" sz="2000" dirty="0">
                <a:solidFill>
                  <a:schemeClr val="accent5">
                    <a:lumMod val="10000"/>
                  </a:schemeClr>
                </a:solidFill>
                <a:ea typeface="Calibri"/>
                <a:cs typeface="Times New Roman"/>
              </a:rPr>
              <a:t>. упражнения.</a:t>
            </a:r>
          </a:p>
          <a:p>
            <a:pPr indent="450215" algn="just">
              <a:spcAft>
                <a:spcPts val="0"/>
              </a:spcAft>
            </a:pPr>
            <a:r>
              <a:rPr lang="ru-RU" sz="2000" b="1" dirty="0">
                <a:solidFill>
                  <a:schemeClr val="accent5">
                    <a:lumMod val="10000"/>
                  </a:schemeClr>
                </a:solidFill>
                <a:ea typeface="Calibri"/>
                <a:cs typeface="Times New Roman"/>
              </a:rPr>
              <a:t>Массажист</a:t>
            </a:r>
            <a:r>
              <a:rPr lang="ru-RU" sz="2000" dirty="0">
                <a:solidFill>
                  <a:schemeClr val="accent5">
                    <a:lumMod val="10000"/>
                  </a:schemeClr>
                </a:solidFill>
                <a:ea typeface="Calibri"/>
                <a:cs typeface="Times New Roman"/>
              </a:rPr>
              <a:t> здоровается с посетителем, выясняет причину обращения, советует необходимый вид массажа, смазывает кожу кремом, делает массаж, даёт советы и рекомендации по устранению причины дискомфортного состояния.</a:t>
            </a:r>
          </a:p>
        </p:txBody>
      </p:sp>
    </p:spTree>
    <p:extLst>
      <p:ext uri="{BB962C8B-B14F-4D97-AF65-F5344CB8AC3E}">
        <p14:creationId xmlns:p14="http://schemas.microsoft.com/office/powerpoint/2010/main" val="65373405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34348" y="188640"/>
            <a:ext cx="4277133" cy="5587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450215" algn="just">
              <a:lnSpc>
                <a:spcPct val="115000"/>
              </a:lnSpc>
              <a:spcAft>
                <a:spcPts val="0"/>
              </a:spcAft>
            </a:pPr>
            <a:r>
              <a:rPr lang="ru-RU" sz="2800" b="1" dirty="0">
                <a:solidFill>
                  <a:schemeClr val="accent5">
                    <a:lumMod val="10000"/>
                  </a:schemeClr>
                </a:solidFill>
                <a:ea typeface="Calibri"/>
                <a:cs typeface="Times New Roman"/>
              </a:rPr>
              <a:t>Варианты </a:t>
            </a:r>
            <a:r>
              <a:rPr lang="ru-RU" sz="2800" b="1" spc="-20" dirty="0">
                <a:solidFill>
                  <a:schemeClr val="accent5">
                    <a:lumMod val="10000"/>
                  </a:schemeClr>
                </a:solidFill>
                <a:ea typeface="Calibri"/>
                <a:cs typeface="Times New Roman"/>
              </a:rPr>
              <a:t> </a:t>
            </a:r>
            <a:r>
              <a:rPr lang="ru-RU" sz="2800" b="1" dirty="0">
                <a:solidFill>
                  <a:schemeClr val="accent5">
                    <a:lumMod val="10000"/>
                  </a:schemeClr>
                </a:solidFill>
                <a:ea typeface="Calibri"/>
                <a:cs typeface="Times New Roman"/>
              </a:rPr>
              <a:t>начала</a:t>
            </a:r>
            <a:r>
              <a:rPr lang="ru-RU" sz="2800" b="1" spc="-20" dirty="0">
                <a:solidFill>
                  <a:schemeClr val="accent5">
                    <a:lumMod val="10000"/>
                  </a:schemeClr>
                </a:solidFill>
                <a:ea typeface="Calibri"/>
                <a:cs typeface="Times New Roman"/>
              </a:rPr>
              <a:t> игры</a:t>
            </a:r>
            <a:endParaRPr lang="ru-RU" sz="2800" dirty="0">
              <a:solidFill>
                <a:schemeClr val="accent5">
                  <a:lumMod val="10000"/>
                </a:schemeClr>
              </a:solidFill>
              <a:ea typeface="Calibri"/>
              <a:cs typeface="Times New Roman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85516" y="1052736"/>
            <a:ext cx="871296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>
                <a:solidFill>
                  <a:srgbClr val="1B1C2A"/>
                </a:solidFill>
                <a:latin typeface="Open Sans"/>
              </a:rPr>
              <a:t>Воспитатель </a:t>
            </a:r>
            <a:r>
              <a:rPr lang="ru-RU" b="1" dirty="0">
                <a:solidFill>
                  <a:srgbClr val="1B1C2A"/>
                </a:solidFill>
                <a:latin typeface="Open Sans"/>
              </a:rPr>
              <a:t>создаёт игровую или проблемную ситуацию </a:t>
            </a:r>
            <a:r>
              <a:rPr lang="ru-RU" dirty="0" smtClean="0">
                <a:solidFill>
                  <a:srgbClr val="1B1C2A"/>
                </a:solidFill>
                <a:latin typeface="Open Sans"/>
              </a:rPr>
              <a:t>(«</a:t>
            </a:r>
            <a:r>
              <a:rPr lang="ru-RU" dirty="0">
                <a:solidFill>
                  <a:srgbClr val="1B1C2A"/>
                </a:solidFill>
                <a:latin typeface="Open Sans"/>
              </a:rPr>
              <a:t>У кукол скопилось много грязной одежды, устроим для них прачечную</a:t>
            </a:r>
            <a:r>
              <a:rPr lang="ru-RU" dirty="0" smtClean="0">
                <a:solidFill>
                  <a:srgbClr val="1B1C2A"/>
                </a:solidFill>
                <a:latin typeface="Open Sans"/>
              </a:rPr>
              <a:t>!»)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85516" y="1684468"/>
            <a:ext cx="871297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>
                <a:solidFill>
                  <a:srgbClr val="333333"/>
                </a:solidFill>
                <a:latin typeface="YS Text"/>
              </a:rPr>
              <a:t>С экскурсии по детскому саду</a:t>
            </a:r>
            <a:r>
              <a:rPr lang="ru-RU" dirty="0">
                <a:solidFill>
                  <a:srgbClr val="333333"/>
                </a:solidFill>
                <a:latin typeface="YS Text"/>
              </a:rPr>
              <a:t>. </a:t>
            </a:r>
            <a:r>
              <a:rPr lang="ru-RU" dirty="0" smtClean="0">
                <a:solidFill>
                  <a:srgbClr val="333333"/>
                </a:solidFill>
                <a:latin typeface="YS Text"/>
              </a:rPr>
              <a:t>После </a:t>
            </a:r>
            <a:r>
              <a:rPr lang="ru-RU" dirty="0">
                <a:solidFill>
                  <a:srgbClr val="333333"/>
                </a:solidFill>
                <a:latin typeface="YS Text"/>
              </a:rPr>
              <a:t>экскурсии он спрашивает детей, что они видели, и предлагает каждому попробовать побыть поваром, няней, воспитателем, музыкальным </a:t>
            </a:r>
            <a:r>
              <a:rPr lang="ru-RU" dirty="0" smtClean="0">
                <a:solidFill>
                  <a:srgbClr val="333333"/>
                </a:solidFill>
                <a:latin typeface="YS Text"/>
              </a:rPr>
              <a:t>работником</a:t>
            </a:r>
            <a:endParaRPr lang="ru-RU" dirty="0">
              <a:solidFill>
                <a:srgbClr val="333333"/>
              </a:solidFill>
              <a:latin typeface="YS Text"/>
            </a:endParaRPr>
          </a:p>
          <a:p>
            <a:pPr algn="just"/>
            <a:r>
              <a:rPr lang="ru-RU" b="1" dirty="0" smtClean="0">
                <a:solidFill>
                  <a:srgbClr val="333333"/>
                </a:solidFill>
                <a:latin typeface="YS Text"/>
              </a:rPr>
              <a:t>С </a:t>
            </a:r>
            <a:r>
              <a:rPr lang="ru-RU" b="1" dirty="0">
                <a:solidFill>
                  <a:srgbClr val="333333"/>
                </a:solidFill>
                <a:latin typeface="YS Text"/>
              </a:rPr>
              <a:t>беседы о профессиях</a:t>
            </a:r>
            <a:r>
              <a:rPr lang="ru-RU" dirty="0">
                <a:solidFill>
                  <a:srgbClr val="333333"/>
                </a:solidFill>
                <a:latin typeface="YS Text"/>
              </a:rPr>
              <a:t>. Можно кратко обсудить обязанности каждого из работников детского сада. После этого следует провести распределение ролей, обустроить рабочее место и распределить необходимый инвентарь. </a:t>
            </a:r>
            <a:endParaRPr lang="ru-RU" dirty="0" smtClean="0">
              <a:solidFill>
                <a:srgbClr val="333333"/>
              </a:solidFill>
              <a:latin typeface="YS Text"/>
            </a:endParaRPr>
          </a:p>
          <a:p>
            <a:pPr algn="just"/>
            <a:r>
              <a:rPr lang="ru-RU" b="1" dirty="0" smtClean="0">
                <a:solidFill>
                  <a:srgbClr val="333333"/>
                </a:solidFill>
                <a:latin typeface="YS Text"/>
              </a:rPr>
              <a:t>С </a:t>
            </a:r>
            <a:r>
              <a:rPr lang="ru-RU" b="1" dirty="0">
                <a:solidFill>
                  <a:srgbClr val="333333"/>
                </a:solidFill>
                <a:latin typeface="YS Text"/>
              </a:rPr>
              <a:t>показа действий с предметами</a:t>
            </a:r>
            <a:r>
              <a:rPr lang="ru-RU" dirty="0">
                <a:solidFill>
                  <a:srgbClr val="333333"/>
                </a:solidFill>
                <a:latin typeface="YS Text"/>
              </a:rPr>
              <a:t>. Например, играя роль повара, воспитатель готовит необходимые предметы для приготовления супа: кастрюлю, ложку, морковь, картофель и т. д.. При этом воспитатель использует предметы-заместители. После этого он предлагает одному из детей сварить суп. </a:t>
            </a:r>
          </a:p>
          <a:p>
            <a:pPr algn="just"/>
            <a:endParaRPr lang="ru-RU" b="1" dirty="0" smtClean="0">
              <a:solidFill>
                <a:srgbClr val="333333"/>
              </a:solidFill>
              <a:latin typeface="YS Text"/>
            </a:endParaRPr>
          </a:p>
          <a:p>
            <a:pPr algn="just"/>
            <a:endParaRPr lang="ru-RU" b="1" dirty="0">
              <a:solidFill>
                <a:srgbClr val="333333"/>
              </a:solidFill>
              <a:latin typeface="YS Text"/>
            </a:endParaRPr>
          </a:p>
          <a:p>
            <a:pPr algn="just"/>
            <a:r>
              <a:rPr lang="ru-RU" b="1" dirty="0" smtClean="0">
                <a:solidFill>
                  <a:srgbClr val="333333"/>
                </a:solidFill>
                <a:latin typeface="YS Text"/>
              </a:rPr>
              <a:t>Выбор </a:t>
            </a:r>
            <a:r>
              <a:rPr lang="ru-RU" b="1" dirty="0">
                <a:solidFill>
                  <a:srgbClr val="333333"/>
                </a:solidFill>
                <a:latin typeface="YS Text"/>
              </a:rPr>
              <a:t>варианта начала игры зависит от конкретной ситуации и целей педагога.</a:t>
            </a:r>
            <a:endParaRPr lang="ru-RU" b="1" i="0" dirty="0">
              <a:solidFill>
                <a:srgbClr val="333333"/>
              </a:solidFill>
              <a:effectLst/>
              <a:latin typeface="YS Text"/>
            </a:endParaRPr>
          </a:p>
        </p:txBody>
      </p:sp>
    </p:spTree>
    <p:extLst>
      <p:ext uri="{BB962C8B-B14F-4D97-AF65-F5344CB8AC3E}">
        <p14:creationId xmlns:p14="http://schemas.microsoft.com/office/powerpoint/2010/main" val="1581154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51520" y="260648"/>
            <a:ext cx="871296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50215" algn="just"/>
            <a:r>
              <a:rPr lang="ru-RU" sz="2800" b="1" dirty="0">
                <a:solidFill>
                  <a:schemeClr val="accent5">
                    <a:lumMod val="10000"/>
                  </a:schemeClr>
                </a:solidFill>
                <a:ea typeface="Times New Roman"/>
              </a:rPr>
              <a:t>Технологическая карта - </a:t>
            </a:r>
            <a:r>
              <a:rPr lang="ru-RU" sz="2800" b="1" dirty="0" smtClean="0">
                <a:solidFill>
                  <a:schemeClr val="accent5">
                    <a:lumMod val="10000"/>
                  </a:schemeClr>
                </a:solidFill>
                <a:ea typeface="Times New Roman"/>
              </a:rPr>
              <a:t>описание </a:t>
            </a:r>
            <a:r>
              <a:rPr lang="ru-RU" sz="2800" b="1" dirty="0">
                <a:solidFill>
                  <a:schemeClr val="accent5">
                    <a:lumMod val="10000"/>
                  </a:schemeClr>
                </a:solidFill>
                <a:ea typeface="Times New Roman"/>
              </a:rPr>
              <a:t>процесса в виде пошаговой, поэтапной последовательности действий с указанием применяемых </a:t>
            </a:r>
            <a:r>
              <a:rPr lang="ru-RU" sz="2800" b="1" dirty="0" smtClean="0">
                <a:solidFill>
                  <a:schemeClr val="accent5">
                    <a:lumMod val="10000"/>
                  </a:schemeClr>
                </a:solidFill>
                <a:ea typeface="Times New Roman"/>
              </a:rPr>
              <a:t>средств </a:t>
            </a:r>
            <a:endParaRPr lang="ru-RU" sz="2800" b="1" dirty="0">
              <a:solidFill>
                <a:schemeClr val="accent5">
                  <a:lumMod val="10000"/>
                </a:schemeClr>
              </a:solidFill>
              <a:ea typeface="Times New Roman"/>
            </a:endParaRPr>
          </a:p>
          <a:p>
            <a:pPr lvl="0" indent="450215" algn="just"/>
            <a:endParaRPr lang="ru-RU" sz="2800" b="1" dirty="0" smtClean="0">
              <a:solidFill>
                <a:schemeClr val="accent5">
                  <a:lumMod val="10000"/>
                </a:schemeClr>
              </a:solidFill>
              <a:ea typeface="Times New Roman"/>
            </a:endParaRPr>
          </a:p>
          <a:p>
            <a:pPr lvl="0" indent="450215" algn="just"/>
            <a:r>
              <a:rPr lang="ru-RU" sz="2800" b="1" dirty="0" smtClean="0">
                <a:solidFill>
                  <a:schemeClr val="accent5">
                    <a:lumMod val="10000"/>
                  </a:schemeClr>
                </a:solidFill>
                <a:ea typeface="Times New Roman"/>
              </a:rPr>
              <a:t>Это </a:t>
            </a:r>
            <a:r>
              <a:rPr lang="ru-RU" sz="2800" b="1" dirty="0">
                <a:solidFill>
                  <a:schemeClr val="accent5">
                    <a:lumMod val="10000"/>
                  </a:schemeClr>
                </a:solidFill>
                <a:ea typeface="Times New Roman"/>
              </a:rPr>
              <a:t>способ графического проектирования игрового </a:t>
            </a:r>
            <a:r>
              <a:rPr lang="ru-RU" sz="2800" b="1" dirty="0" smtClean="0">
                <a:solidFill>
                  <a:schemeClr val="accent5">
                    <a:lumMod val="10000"/>
                  </a:schemeClr>
                </a:solidFill>
                <a:ea typeface="Times New Roman"/>
              </a:rPr>
              <a:t>сюжета</a:t>
            </a:r>
            <a:endParaRPr lang="ru-RU" sz="2800" b="1" dirty="0">
              <a:solidFill>
                <a:schemeClr val="accent5">
                  <a:lumMod val="10000"/>
                </a:schemeClr>
              </a:solidFill>
              <a:ea typeface="Times New Roman"/>
            </a:endParaRPr>
          </a:p>
        </p:txBody>
      </p:sp>
      <p:pic>
        <p:nvPicPr>
          <p:cNvPr id="7169" name="Picture 1" descr="C:\Users\Наталья\Desktop\0_e9df5_61d925f7_orig-no-bg-preview (carve.photos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3752474"/>
            <a:ext cx="3744416" cy="28053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8817368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83768" y="332655"/>
            <a:ext cx="35586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b="1" dirty="0">
                <a:solidFill>
                  <a:schemeClr val="accent5">
                    <a:lumMod val="10000"/>
                  </a:schemeClr>
                </a:solidFill>
                <a:ea typeface="Times New Roman"/>
              </a:rPr>
              <a:t>Руководство игрой</a:t>
            </a:r>
            <a:endParaRPr lang="ru-RU" sz="3200" dirty="0">
              <a:solidFill>
                <a:schemeClr val="accent5">
                  <a:lumMod val="10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39552" y="1556792"/>
            <a:ext cx="8352928" cy="45520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q"/>
            </a:pPr>
            <a:r>
              <a:rPr lang="ru-RU" sz="2800" dirty="0">
                <a:solidFill>
                  <a:schemeClr val="accent5">
                    <a:lumMod val="10000"/>
                  </a:schemeClr>
                </a:solidFill>
                <a:ea typeface="Times New Roman"/>
                <a:cs typeface="Times New Roman"/>
              </a:rPr>
              <a:t>Воспитатель  может играть вместе с детьми (выполнять  одну из ролей)</a:t>
            </a:r>
          </a:p>
          <a:p>
            <a:pPr marL="457200" indent="-457200" algn="just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q"/>
            </a:pPr>
            <a:r>
              <a:rPr lang="ru-RU" sz="2800" dirty="0">
                <a:solidFill>
                  <a:schemeClr val="accent5">
                    <a:lumMod val="10000"/>
                  </a:schemeClr>
                </a:solidFill>
                <a:ea typeface="Times New Roman"/>
                <a:cs typeface="Times New Roman"/>
              </a:rPr>
              <a:t>осуществлять  косвенное руководство </a:t>
            </a:r>
          </a:p>
          <a:p>
            <a:pPr marL="457200" indent="-457200" algn="just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q"/>
            </a:pPr>
            <a:r>
              <a:rPr lang="ru-RU" sz="2800" dirty="0">
                <a:solidFill>
                  <a:schemeClr val="accent5">
                    <a:lumMod val="10000"/>
                  </a:schemeClr>
                </a:solidFill>
                <a:ea typeface="Times New Roman"/>
                <a:cs typeface="Times New Roman"/>
              </a:rPr>
              <a:t>наблюдать </a:t>
            </a:r>
          </a:p>
          <a:p>
            <a:pPr marL="457200" indent="-457200" algn="just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q"/>
            </a:pPr>
            <a:r>
              <a:rPr lang="ru-RU" sz="2800" dirty="0">
                <a:solidFill>
                  <a:schemeClr val="accent5">
                    <a:lumMod val="10000"/>
                  </a:schemeClr>
                </a:solidFill>
                <a:ea typeface="Times New Roman"/>
                <a:cs typeface="Times New Roman"/>
              </a:rPr>
              <a:t>давать советы, поручения </a:t>
            </a:r>
          </a:p>
          <a:p>
            <a:pPr marL="457200" indent="-457200" algn="just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q"/>
            </a:pPr>
            <a:r>
              <a:rPr lang="ru-RU" sz="2800" dirty="0">
                <a:solidFill>
                  <a:schemeClr val="accent5">
                    <a:lumMod val="10000"/>
                  </a:schemeClr>
                </a:solidFill>
                <a:ea typeface="Times New Roman"/>
                <a:cs typeface="Times New Roman"/>
              </a:rPr>
              <a:t>направлять  процесс </a:t>
            </a:r>
            <a:r>
              <a:rPr lang="ru-RU" sz="2800" dirty="0" smtClean="0">
                <a:solidFill>
                  <a:schemeClr val="accent5">
                    <a:lumMod val="10000"/>
                  </a:schemeClr>
                </a:solidFill>
                <a:ea typeface="Times New Roman"/>
                <a:cs typeface="Times New Roman"/>
              </a:rPr>
              <a:t> развития  сюжета</a:t>
            </a:r>
            <a:endParaRPr lang="ru-RU" sz="2800" dirty="0">
              <a:solidFill>
                <a:schemeClr val="accent5">
                  <a:lumMod val="10000"/>
                </a:schemeClr>
              </a:solidFill>
              <a:ea typeface="Times New Roman"/>
              <a:cs typeface="Times New Roman"/>
            </a:endParaRPr>
          </a:p>
          <a:p>
            <a:pPr marL="457200" indent="-457200" algn="just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q"/>
            </a:pPr>
            <a:r>
              <a:rPr lang="ru-RU" sz="2800" dirty="0">
                <a:solidFill>
                  <a:schemeClr val="accent5">
                    <a:lumMod val="10000"/>
                  </a:schemeClr>
                </a:solidFill>
                <a:ea typeface="Times New Roman"/>
                <a:cs typeface="Times New Roman"/>
              </a:rPr>
              <a:t>активизировать </a:t>
            </a:r>
            <a:r>
              <a:rPr lang="ru-RU" sz="2800" dirty="0" smtClean="0">
                <a:solidFill>
                  <a:schemeClr val="accent5">
                    <a:lumMod val="10000"/>
                  </a:schemeClr>
                </a:solidFill>
                <a:ea typeface="Times New Roman"/>
                <a:cs typeface="Times New Roman"/>
              </a:rPr>
              <a:t> ролевые  диалоги</a:t>
            </a:r>
          </a:p>
          <a:p>
            <a:pPr marL="457200" indent="-457200" algn="just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q"/>
            </a:pPr>
            <a:r>
              <a:rPr lang="ru-RU" sz="2800" dirty="0">
                <a:solidFill>
                  <a:schemeClr val="accent5">
                    <a:lumMod val="10000"/>
                  </a:schemeClr>
                </a:solidFill>
                <a:ea typeface="Calibri"/>
                <a:cs typeface="Times New Roman"/>
              </a:rPr>
              <a:t>обогатить сюжет игры созданием проблемной ситуации</a:t>
            </a:r>
          </a:p>
        </p:txBody>
      </p:sp>
    </p:spTree>
    <p:extLst>
      <p:ext uri="{BB962C8B-B14F-4D97-AF65-F5344CB8AC3E}">
        <p14:creationId xmlns:p14="http://schemas.microsoft.com/office/powerpoint/2010/main" val="374608263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38273" y="52120"/>
            <a:ext cx="763284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chemeClr val="accent5">
                    <a:lumMod val="10000"/>
                  </a:schemeClr>
                </a:solidFill>
                <a:ea typeface="Times New Roman"/>
              </a:rPr>
              <a:t>Варианты окончания игры или способы выхода</a:t>
            </a:r>
            <a:endParaRPr lang="ru-RU" sz="2800" dirty="0">
              <a:solidFill>
                <a:schemeClr val="accent5">
                  <a:lumMod val="10000"/>
                </a:scheme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6448" y="908720"/>
            <a:ext cx="9036496" cy="5170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b="1" dirty="0">
                <a:solidFill>
                  <a:srgbClr val="333333"/>
                </a:solidFill>
              </a:rPr>
              <a:t>Переключить детей на другой вид деятельности</a:t>
            </a:r>
            <a:r>
              <a:rPr lang="ru-RU" sz="2200" dirty="0">
                <a:solidFill>
                  <a:srgbClr val="333333"/>
                </a:solidFill>
              </a:rPr>
              <a:t>. </a:t>
            </a:r>
            <a:endParaRPr lang="ru-RU" sz="2200" dirty="0" smtClean="0">
              <a:solidFill>
                <a:srgbClr val="333333"/>
              </a:solidFill>
            </a:endParaRPr>
          </a:p>
          <a:p>
            <a:endParaRPr lang="ru-RU" sz="2200" b="1" dirty="0">
              <a:solidFill>
                <a:srgbClr val="333333"/>
              </a:solidFill>
            </a:endParaRPr>
          </a:p>
          <a:p>
            <a:r>
              <a:rPr lang="ru-RU" sz="2200" b="1" dirty="0" smtClean="0">
                <a:solidFill>
                  <a:srgbClr val="333333"/>
                </a:solidFill>
              </a:rPr>
              <a:t>Провести </a:t>
            </a:r>
            <a:r>
              <a:rPr lang="ru-RU" sz="2200" b="1" dirty="0">
                <a:solidFill>
                  <a:srgbClr val="333333"/>
                </a:solidFill>
              </a:rPr>
              <a:t>анализ игры</a:t>
            </a:r>
            <a:r>
              <a:rPr lang="ru-RU" sz="2200" dirty="0">
                <a:solidFill>
                  <a:srgbClr val="333333"/>
                </a:solidFill>
              </a:rPr>
              <a:t>. Можно спросить у детей, во что они играли, как называется их заведение, кто их встретил, как ребята справились со своими ролями, понравилась ли им </a:t>
            </a:r>
            <a:r>
              <a:rPr lang="ru-RU" sz="2200" dirty="0" smtClean="0">
                <a:solidFill>
                  <a:srgbClr val="333333"/>
                </a:solidFill>
              </a:rPr>
              <a:t>игра</a:t>
            </a:r>
            <a:endParaRPr lang="ru-RU" sz="2200" dirty="0">
              <a:solidFill>
                <a:srgbClr val="333333"/>
              </a:solidFill>
            </a:endParaRPr>
          </a:p>
          <a:p>
            <a:endParaRPr lang="ru-RU" sz="2200" b="1" dirty="0" smtClean="0">
              <a:solidFill>
                <a:srgbClr val="333333"/>
              </a:solidFill>
            </a:endParaRPr>
          </a:p>
          <a:p>
            <a:r>
              <a:rPr lang="ru-RU" sz="2200" b="1" dirty="0" smtClean="0">
                <a:solidFill>
                  <a:srgbClr val="333333"/>
                </a:solidFill>
              </a:rPr>
              <a:t>Предложить </a:t>
            </a:r>
            <a:r>
              <a:rPr lang="ru-RU" sz="2200" b="1" dirty="0">
                <a:solidFill>
                  <a:srgbClr val="333333"/>
                </a:solidFill>
              </a:rPr>
              <a:t>дальнейшее развитие сюжета</a:t>
            </a:r>
            <a:r>
              <a:rPr lang="ru-RU" sz="2200" dirty="0">
                <a:solidFill>
                  <a:srgbClr val="333333"/>
                </a:solidFill>
              </a:rPr>
              <a:t>. Например, в игре «Кафе „Сластена“» можно предложить такие варианты продолжения, как вызов врача (посетитель кафе переел сладкого), дополнительные услуги (работа фотографа, аниматора</a:t>
            </a:r>
            <a:r>
              <a:rPr lang="ru-RU" sz="2200" dirty="0" smtClean="0">
                <a:solidFill>
                  <a:srgbClr val="333333"/>
                </a:solidFill>
              </a:rPr>
              <a:t>)</a:t>
            </a:r>
            <a:endParaRPr lang="ru-RU" sz="2200" dirty="0">
              <a:solidFill>
                <a:srgbClr val="333333"/>
              </a:solidFill>
            </a:endParaRPr>
          </a:p>
          <a:p>
            <a:endParaRPr lang="ru-RU" sz="2200" dirty="0" smtClean="0">
              <a:solidFill>
                <a:srgbClr val="333333"/>
              </a:solidFill>
            </a:endParaRPr>
          </a:p>
          <a:p>
            <a:r>
              <a:rPr lang="ru-RU" sz="2200" b="1" dirty="0" smtClean="0">
                <a:solidFill>
                  <a:srgbClr val="333333"/>
                </a:solidFill>
              </a:rPr>
              <a:t>При </a:t>
            </a:r>
            <a:r>
              <a:rPr lang="ru-RU" sz="2200" b="1" dirty="0">
                <a:solidFill>
                  <a:srgbClr val="333333"/>
                </a:solidFill>
              </a:rPr>
              <a:t>разработке плана игры педагог заранее намечает предполагаемую концовку. Важно, чтобы окончание игры вызвало у детей острое эмоциональное состояние и желание сохранить в жизни коллектива всё лучшее, что принесла с собой </a:t>
            </a:r>
            <a:r>
              <a:rPr lang="ru-RU" sz="2200" b="1" dirty="0" smtClean="0">
                <a:solidFill>
                  <a:srgbClr val="333333"/>
                </a:solidFill>
              </a:rPr>
              <a:t>игра</a:t>
            </a:r>
            <a:endParaRPr lang="ru-RU" sz="2200" b="1" i="0" dirty="0">
              <a:solidFill>
                <a:srgbClr val="333333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3038418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768340" y="269308"/>
            <a:ext cx="3006913" cy="6254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450215" algn="just">
              <a:lnSpc>
                <a:spcPct val="115000"/>
              </a:lnSpc>
              <a:spcAft>
                <a:spcPts val="0"/>
              </a:spcAft>
            </a:pPr>
            <a:r>
              <a:rPr lang="ru-RU" sz="3200" b="1" dirty="0">
                <a:solidFill>
                  <a:schemeClr val="accent5">
                    <a:lumMod val="10000"/>
                  </a:schemeClr>
                </a:solidFill>
                <a:ea typeface="Calibri"/>
                <a:cs typeface="Times New Roman"/>
              </a:rPr>
              <a:t>Анализ  игры</a:t>
            </a:r>
            <a:endParaRPr lang="ru-RU" sz="3200" dirty="0">
              <a:solidFill>
                <a:schemeClr val="accent5">
                  <a:lumMod val="10000"/>
                </a:schemeClr>
              </a:solidFill>
              <a:ea typeface="Calibri"/>
              <a:cs typeface="Times New Roman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95536" y="984147"/>
            <a:ext cx="828092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endParaRPr lang="ru-RU" sz="2800" b="1" dirty="0">
              <a:solidFill>
                <a:srgbClr val="D5EFC0">
                  <a:lumMod val="10000"/>
                </a:srgbClr>
              </a:solidFill>
            </a:endParaRPr>
          </a:p>
          <a:p>
            <a:pPr marL="457200" lvl="0" indent="-457200" algn="just">
              <a:buFont typeface="Wingdings" panose="05000000000000000000" pitchFamily="2" charset="2"/>
              <a:buChar char="q"/>
            </a:pPr>
            <a:r>
              <a:rPr lang="ru-RU" sz="2800" dirty="0" smtClean="0">
                <a:solidFill>
                  <a:srgbClr val="D5EFC0">
                    <a:lumMod val="10000"/>
                  </a:srgbClr>
                </a:solidFill>
              </a:rPr>
              <a:t>Даем </a:t>
            </a:r>
            <a:r>
              <a:rPr lang="ru-RU" sz="2800" dirty="0">
                <a:solidFill>
                  <a:srgbClr val="D5EFC0">
                    <a:lumMod val="10000"/>
                  </a:srgbClr>
                </a:solidFill>
              </a:rPr>
              <a:t>вместе с детьми  оценку игре (как справились с ролями</a:t>
            </a:r>
            <a:r>
              <a:rPr lang="ru-RU" sz="2800" dirty="0" smtClean="0">
                <a:solidFill>
                  <a:srgbClr val="D5EFC0">
                    <a:lumMod val="10000"/>
                  </a:srgbClr>
                </a:solidFill>
              </a:rPr>
              <a:t>);</a:t>
            </a:r>
            <a:endParaRPr lang="ru-RU" sz="2800" dirty="0">
              <a:solidFill>
                <a:srgbClr val="D5EFC0">
                  <a:lumMod val="10000"/>
                </a:srgbClr>
              </a:solidFill>
            </a:endParaRPr>
          </a:p>
          <a:p>
            <a:pPr marL="457200" lvl="0" indent="-457200" algn="just">
              <a:buFont typeface="Wingdings" panose="05000000000000000000" pitchFamily="2" charset="2"/>
              <a:buChar char="q"/>
            </a:pPr>
            <a:r>
              <a:rPr lang="ru-RU" sz="2800" dirty="0" smtClean="0">
                <a:solidFill>
                  <a:srgbClr val="D5EFC0">
                    <a:lumMod val="10000"/>
                  </a:srgbClr>
                </a:solidFill>
              </a:rPr>
              <a:t>Даю </a:t>
            </a:r>
            <a:r>
              <a:rPr lang="ru-RU" sz="2800" dirty="0">
                <a:solidFill>
                  <a:srgbClr val="D5EFC0">
                    <a:lumMod val="10000"/>
                  </a:srgbClr>
                </a:solidFill>
              </a:rPr>
              <a:t>возможность высказаться (предложения детей);</a:t>
            </a:r>
          </a:p>
          <a:p>
            <a:pPr marL="457200" lvl="0" indent="-457200" algn="just">
              <a:buFont typeface="Wingdings" panose="05000000000000000000" pitchFamily="2" charset="2"/>
              <a:buChar char="q"/>
            </a:pPr>
            <a:r>
              <a:rPr lang="ru-RU" sz="2800" dirty="0" smtClean="0">
                <a:solidFill>
                  <a:srgbClr val="D5EFC0">
                    <a:lumMod val="10000"/>
                  </a:srgbClr>
                </a:solidFill>
              </a:rPr>
              <a:t>Распределяем </a:t>
            </a:r>
            <a:r>
              <a:rPr lang="ru-RU" sz="2800" dirty="0">
                <a:solidFill>
                  <a:srgbClr val="D5EFC0">
                    <a:lumMod val="10000"/>
                  </a:srgbClr>
                </a:solidFill>
              </a:rPr>
              <a:t>роли на следующую игру, учитывая пожелания </a:t>
            </a:r>
            <a:r>
              <a:rPr lang="ru-RU" sz="2800" dirty="0" smtClean="0">
                <a:solidFill>
                  <a:srgbClr val="D5EFC0">
                    <a:lumMod val="10000"/>
                  </a:srgbClr>
                </a:solidFill>
              </a:rPr>
              <a:t>детей;</a:t>
            </a:r>
          </a:p>
          <a:p>
            <a:pPr marL="457200" lvl="0" indent="-457200" algn="just">
              <a:buFont typeface="Wingdings" panose="05000000000000000000" pitchFamily="2" charset="2"/>
              <a:buChar char="q"/>
            </a:pPr>
            <a:r>
              <a:rPr lang="ru-RU" sz="2800" dirty="0" smtClean="0">
                <a:solidFill>
                  <a:srgbClr val="D5EFC0">
                    <a:lumMod val="10000"/>
                  </a:srgbClr>
                </a:solidFill>
              </a:rPr>
              <a:t>Положительно </a:t>
            </a:r>
            <a:r>
              <a:rPr lang="ru-RU" sz="2800" dirty="0">
                <a:solidFill>
                  <a:srgbClr val="D5EFC0">
                    <a:lumMod val="10000"/>
                  </a:srgbClr>
                </a:solidFill>
              </a:rPr>
              <a:t>оцениваю детей.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9710630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 l="28541" t="14530" r="28808" b="31339"/>
          <a:stretch>
            <a:fillRect/>
          </a:stretch>
        </p:blipFill>
        <p:spPr bwMode="auto">
          <a:xfrm>
            <a:off x="1115616" y="620689"/>
            <a:ext cx="7128792" cy="56166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детский-хоровод-руки-вверх.png"/>
          <p:cNvPicPr>
            <a:picLocks noChangeAspect="1"/>
          </p:cNvPicPr>
          <p:nvPr/>
        </p:nvPicPr>
        <p:blipFill>
          <a:blip r:embed="rId2" cstate="print"/>
          <a:srcRect r="31888" b="7686"/>
          <a:stretch>
            <a:fillRect/>
          </a:stretch>
        </p:blipFill>
        <p:spPr>
          <a:xfrm>
            <a:off x="0" y="0"/>
            <a:ext cx="9144000" cy="6597352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2699792" y="2924944"/>
            <a:ext cx="417293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chemeClr val="accent5">
                    <a:lumMod val="10000"/>
                  </a:schemeClr>
                </a:solidFill>
              </a:rPr>
              <a:t>Спасибо за внимание!</a:t>
            </a:r>
            <a:endParaRPr lang="ru-RU" sz="3200" b="1" dirty="0">
              <a:solidFill>
                <a:schemeClr val="accent5">
                  <a:lumMod val="1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27" t="26786" r="8862" b="8532"/>
          <a:stretch/>
        </p:blipFill>
        <p:spPr bwMode="auto">
          <a:xfrm>
            <a:off x="68380" y="1581319"/>
            <a:ext cx="9007239" cy="403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115616" y="260648"/>
            <a:ext cx="72008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5">
                    <a:lumMod val="10000"/>
                  </a:schemeClr>
                </a:solidFill>
                <a:ea typeface="Calibri"/>
              </a:rPr>
              <a:t>Технологическая карта сюжетно-ролевой  </a:t>
            </a:r>
            <a:r>
              <a:rPr lang="ru-RU" sz="2800" b="1" dirty="0">
                <a:solidFill>
                  <a:schemeClr val="accent5">
                    <a:lumMod val="10000"/>
                  </a:schemeClr>
                </a:solidFill>
                <a:ea typeface="Calibri"/>
              </a:rPr>
              <a:t>игры «Фитнес-клуб»</a:t>
            </a:r>
            <a:endParaRPr lang="ru-RU" sz="2800" b="1" dirty="0">
              <a:solidFill>
                <a:schemeClr val="accent5">
                  <a:lumMod val="1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1734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347864" y="-5324"/>
            <a:ext cx="247862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chemeClr val="accent5">
                    <a:lumMod val="10000"/>
                  </a:schemeClr>
                </a:solidFill>
                <a:ea typeface="Calibri"/>
              </a:rPr>
              <a:t>Цель и задачи</a:t>
            </a:r>
            <a:endParaRPr lang="ru-RU" sz="2800" dirty="0">
              <a:solidFill>
                <a:schemeClr val="accent5">
                  <a:lumMod val="10000"/>
                </a:schemeClr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1857054"/>
              </p:ext>
            </p:extLst>
          </p:nvPr>
        </p:nvGraphicFramePr>
        <p:xfrm>
          <a:off x="230693" y="545574"/>
          <a:ext cx="8712968" cy="6177280"/>
        </p:xfrm>
        <a:graphic>
          <a:graphicData uri="http://schemas.openxmlformats.org/drawingml/2006/table">
            <a:tbl>
              <a:tblPr firstRow="1" bandRow="1">
                <a:tableStyleId>{D03447BB-5D67-496B-8E87-E561075AD55C}</a:tableStyleId>
              </a:tblPr>
              <a:tblGrid>
                <a:gridCol w="1008112"/>
                <a:gridCol w="7704856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accent5">
                              <a:lumMod val="10000"/>
                            </a:schemeClr>
                          </a:solidFill>
                          <a:effectLst/>
                        </a:rPr>
                        <a:t>Возраст</a:t>
                      </a:r>
                      <a:endParaRPr lang="ru-RU" dirty="0"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accent5">
                              <a:lumMod val="10000"/>
                            </a:schemeClr>
                          </a:solidFill>
                          <a:effectLst/>
                        </a:rPr>
                        <a:t>Задачи</a:t>
                      </a:r>
                      <a:endParaRPr lang="ru-RU" dirty="0"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700" dirty="0" smtClean="0">
                          <a:solidFill>
                            <a:schemeClr val="accent5">
                              <a:lumMod val="10000"/>
                            </a:schemeClr>
                          </a:solidFill>
                          <a:effectLst/>
                        </a:rPr>
                        <a:t>3–4 года</a:t>
                      </a:r>
                      <a:endParaRPr lang="ru-RU" sz="1700" dirty="0"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Font typeface="Arial"/>
                        <a:buChar char="•"/>
                      </a:pPr>
                      <a:r>
                        <a:rPr lang="ru-RU" sz="1700" dirty="0" smtClean="0">
                          <a:solidFill>
                            <a:schemeClr val="accent5">
                              <a:lumMod val="10000"/>
                            </a:schemeClr>
                          </a:solidFill>
                          <a:effectLst/>
                        </a:rPr>
                        <a:t>Формирование умения действовать в соответствии с предложенным сценарием.</a:t>
                      </a:r>
                    </a:p>
                    <a:p>
                      <a:pPr algn="l">
                        <a:buFont typeface="Arial"/>
                        <a:buChar char="•"/>
                      </a:pPr>
                      <a:r>
                        <a:rPr lang="ru-RU" sz="1700" dirty="0" smtClean="0">
                          <a:solidFill>
                            <a:schemeClr val="accent5">
                              <a:lumMod val="10000"/>
                            </a:schemeClr>
                          </a:solidFill>
                          <a:effectLst/>
                        </a:rPr>
                        <a:t>Развитие фантазии, способности придумывать простой сюжет в условиях вымышленной ситуации.</a:t>
                      </a:r>
                    </a:p>
                    <a:p>
                      <a:pPr algn="l">
                        <a:buFont typeface="Arial"/>
                        <a:buChar char="•"/>
                      </a:pPr>
                      <a:r>
                        <a:rPr lang="ru-RU" sz="1700" dirty="0" smtClean="0">
                          <a:solidFill>
                            <a:schemeClr val="accent5">
                              <a:lumMod val="10000"/>
                            </a:schemeClr>
                          </a:solidFill>
                          <a:effectLst/>
                        </a:rPr>
                        <a:t>Обогащение активного словарного запаса.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700" dirty="0" smtClean="0"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4-5  лет</a:t>
                      </a:r>
                      <a:endParaRPr lang="ru-RU" sz="1700" dirty="0"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buFont typeface="Arial"/>
                        <a:buChar char="•"/>
                      </a:pPr>
                      <a:r>
                        <a:rPr lang="ru-RU" sz="1700" dirty="0" smtClean="0">
                          <a:solidFill>
                            <a:schemeClr val="accent5">
                              <a:lumMod val="10000"/>
                            </a:schemeClr>
                          </a:solidFill>
                          <a:effectLst/>
                        </a:rPr>
                        <a:t>Развитие коммуникативных способностей.</a:t>
                      </a:r>
                    </a:p>
                    <a:p>
                      <a:pPr algn="l">
                        <a:buFont typeface="Arial"/>
                        <a:buChar char="•"/>
                      </a:pPr>
                      <a:r>
                        <a:rPr lang="ru-RU" sz="1700" dirty="0" smtClean="0">
                          <a:solidFill>
                            <a:schemeClr val="accent5">
                              <a:lumMod val="10000"/>
                            </a:schemeClr>
                          </a:solidFill>
                          <a:effectLst/>
                        </a:rPr>
                        <a:t>Формирование умения самостоятельно распределять роли, подбирать предметы для игры.</a:t>
                      </a:r>
                    </a:p>
                    <a:p>
                      <a:pPr algn="l">
                        <a:buFont typeface="Arial"/>
                        <a:buChar char="•"/>
                      </a:pPr>
                      <a:r>
                        <a:rPr lang="ru-RU" sz="1700" dirty="0" smtClean="0">
                          <a:solidFill>
                            <a:schemeClr val="accent5">
                              <a:lumMod val="10000"/>
                            </a:schemeClr>
                          </a:solidFill>
                          <a:effectLst/>
                        </a:rPr>
                        <a:t>Обогащение социального опыта детей (правила поведения в библиотеке, магазине, общественном транспорте, поликлинике и т. д.).</a:t>
                      </a:r>
                    </a:p>
                    <a:p>
                      <a:pPr algn="l">
                        <a:buFont typeface="Arial"/>
                        <a:buChar char="•"/>
                      </a:pPr>
                      <a:r>
                        <a:rPr lang="ru-RU" sz="1700" dirty="0" smtClean="0">
                          <a:solidFill>
                            <a:schemeClr val="accent5">
                              <a:lumMod val="10000"/>
                            </a:schemeClr>
                          </a:solidFill>
                          <a:effectLst/>
                        </a:rPr>
                        <a:t>Развитие навыка диалогической речи.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700" dirty="0" smtClean="0"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5-6 лет</a:t>
                      </a:r>
                      <a:endParaRPr lang="ru-RU" sz="1700" dirty="0"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ru-RU" sz="17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  <a:effectLst/>
                          <a:uLnTx/>
                          <a:uFillTx/>
                        </a:rPr>
                        <a:t>Развитие умения самостоятельно определять правила, импровизировать во время игры.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ru-RU" sz="17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  <a:effectLst/>
                          <a:uLnTx/>
                          <a:uFillTx/>
                        </a:rPr>
                        <a:t>Побуждение к использованию образов и сюжетов художественных произведений в играх (из сказок и рассказов, фильмов и мультфильмов).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/>
                        <a:buChar char="•"/>
                        <a:tabLst/>
                        <a:defRPr/>
                      </a:pPr>
                      <a:r>
                        <a:rPr kumimoji="0" lang="ru-RU" sz="17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5">
                              <a:lumMod val="10000"/>
                            </a:schemeClr>
                          </a:solidFill>
                          <a:effectLst/>
                          <a:uLnTx/>
                          <a:uFillTx/>
                        </a:rPr>
                        <a:t>Активизация диалогической речи.</a:t>
                      </a:r>
                      <a:endParaRPr kumimoji="0" lang="ru-RU" sz="17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accent5">
                            <a:lumMod val="10000"/>
                          </a:schemeClr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700" dirty="0" smtClean="0"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6-7 лет</a:t>
                      </a:r>
                      <a:endParaRPr lang="ru-RU" sz="1700" dirty="0"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700" dirty="0" smtClean="0"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Развитие творческих способностей детей: желание использовать в игре музыкальные инструменты, добавлять элементы танца, пения.</a:t>
                      </a:r>
                    </a:p>
                    <a:p>
                      <a:r>
                        <a:rPr lang="ru-RU" sz="1700" dirty="0" smtClean="0"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Создание устойчивого интереса к профессиональной деятельности взрослых (игры в сотрудников полиции, спасателей, врачей, космонавтов, учёных и т. д.).</a:t>
                      </a:r>
                    </a:p>
                    <a:p>
                      <a:r>
                        <a:rPr lang="ru-RU" sz="1700" dirty="0" smtClean="0">
                          <a:solidFill>
                            <a:schemeClr val="accent5">
                              <a:lumMod val="10000"/>
                            </a:schemeClr>
                          </a:solidFill>
                        </a:rPr>
                        <a:t>Создание мотивации к изготовлению декораций и атрибутов для будущих игр.</a:t>
                      </a:r>
                      <a:endParaRPr lang="ru-RU" sz="1700" dirty="0">
                        <a:solidFill>
                          <a:schemeClr val="accent5">
                            <a:lumMod val="10000"/>
                          </a:schemeClr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967423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9144000" cy="69065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ctr">
              <a:lnSpc>
                <a:spcPct val="115000"/>
              </a:lnSpc>
              <a:spcAft>
                <a:spcPts val="0"/>
              </a:spcAft>
            </a:pPr>
            <a:r>
              <a:rPr lang="ru-RU" sz="2800" b="1" dirty="0">
                <a:solidFill>
                  <a:schemeClr val="accent5">
                    <a:lumMod val="10000"/>
                  </a:schemeClr>
                </a:solidFill>
                <a:ea typeface="Calibri"/>
                <a:cs typeface="Times New Roman"/>
              </a:rPr>
              <a:t>Предварительная работа </a:t>
            </a:r>
            <a:endParaRPr lang="ru-RU" sz="2800" b="1" dirty="0" smtClean="0">
              <a:solidFill>
                <a:schemeClr val="accent5">
                  <a:lumMod val="10000"/>
                </a:schemeClr>
              </a:solidFill>
              <a:ea typeface="Calibri"/>
              <a:cs typeface="Times New Roman"/>
            </a:endParaRPr>
          </a:p>
          <a:p>
            <a:pPr indent="450215" algn="just">
              <a:lnSpc>
                <a:spcPct val="115000"/>
              </a:lnSpc>
              <a:spcAft>
                <a:spcPts val="0"/>
              </a:spcAft>
            </a:pPr>
            <a:endParaRPr lang="ru-RU" sz="2000" b="1" dirty="0" smtClean="0">
              <a:solidFill>
                <a:schemeClr val="accent5">
                  <a:lumMod val="10000"/>
                </a:schemeClr>
              </a:solidFill>
              <a:ea typeface="Times New Roman"/>
              <a:cs typeface="Times New Roman"/>
            </a:endParaRPr>
          </a:p>
          <a:p>
            <a:pPr marL="342900" lvl="0" indent="-342900" algn="just">
              <a:spcAft>
                <a:spcPts val="0"/>
              </a:spcAft>
              <a:buFont typeface="Wingdings"/>
              <a:buChar char=""/>
            </a:pPr>
            <a:r>
              <a:rPr lang="ru-RU" sz="2400" dirty="0" smtClean="0">
                <a:solidFill>
                  <a:schemeClr val="accent5">
                    <a:lumMod val="10000"/>
                  </a:schemeClr>
                </a:solidFill>
                <a:ea typeface="Times New Roman"/>
              </a:rPr>
              <a:t>Изготавливали </a:t>
            </a:r>
            <a:r>
              <a:rPr lang="ru-RU" sz="2400" dirty="0">
                <a:solidFill>
                  <a:schemeClr val="accent5">
                    <a:lumMod val="10000"/>
                  </a:schemeClr>
                </a:solidFill>
                <a:ea typeface="Times New Roman"/>
              </a:rPr>
              <a:t>атрибуты к игре (</a:t>
            </a:r>
            <a:r>
              <a:rPr lang="ru-RU" sz="2400" dirty="0" err="1">
                <a:solidFill>
                  <a:schemeClr val="accent5">
                    <a:lumMod val="10000"/>
                  </a:schemeClr>
                </a:solidFill>
                <a:ea typeface="Times New Roman"/>
              </a:rPr>
              <a:t>бейджики</a:t>
            </a:r>
            <a:r>
              <a:rPr lang="ru-RU" sz="2400" dirty="0">
                <a:solidFill>
                  <a:schemeClr val="accent5">
                    <a:lumMod val="10000"/>
                  </a:schemeClr>
                </a:solidFill>
                <a:ea typeface="Times New Roman"/>
              </a:rPr>
              <a:t>, кошельки) и спортивного инвентаря из нетрадиционного материала</a:t>
            </a:r>
            <a:r>
              <a:rPr lang="ru-RU" sz="2400" dirty="0" smtClean="0">
                <a:solidFill>
                  <a:schemeClr val="accent5">
                    <a:lumMod val="10000"/>
                  </a:schemeClr>
                </a:solidFill>
                <a:ea typeface="Times New Roman"/>
              </a:rPr>
              <a:t>,</a:t>
            </a:r>
          </a:p>
          <a:p>
            <a:pPr marL="342900" lvl="0" indent="-342900" algn="just">
              <a:spcAft>
                <a:spcPts val="0"/>
              </a:spcAft>
              <a:buFont typeface="Wingdings"/>
              <a:buChar char=""/>
            </a:pPr>
            <a:r>
              <a:rPr lang="ru-RU" sz="2400" dirty="0">
                <a:solidFill>
                  <a:schemeClr val="accent5">
                    <a:lumMod val="10000"/>
                  </a:schemeClr>
                </a:solidFill>
              </a:rPr>
              <a:t>Беседы о здоровье, слушали рассказы детей из личного </a:t>
            </a:r>
            <a:r>
              <a:rPr lang="ru-RU" sz="2400" dirty="0" smtClean="0">
                <a:solidFill>
                  <a:schemeClr val="accent5">
                    <a:lumMod val="10000"/>
                  </a:schemeClr>
                </a:solidFill>
              </a:rPr>
              <a:t>опыта</a:t>
            </a:r>
            <a:endParaRPr lang="ru-RU" sz="2400" dirty="0">
              <a:solidFill>
                <a:schemeClr val="accent5">
                  <a:lumMod val="10000"/>
                </a:schemeClr>
              </a:solidFill>
            </a:endParaRPr>
          </a:p>
          <a:p>
            <a:pPr marL="342900" lvl="0" indent="-342900" algn="just">
              <a:spcAft>
                <a:spcPts val="0"/>
              </a:spcAft>
              <a:buFont typeface="Wingdings"/>
              <a:buChar char=""/>
            </a:pPr>
            <a:r>
              <a:rPr lang="ru-RU" sz="2400" dirty="0">
                <a:solidFill>
                  <a:schemeClr val="accent5">
                    <a:lumMod val="10000"/>
                  </a:schemeClr>
                </a:solidFill>
                <a:ea typeface="Times New Roman"/>
              </a:rPr>
              <a:t>Изготавливали </a:t>
            </a:r>
            <a:r>
              <a:rPr lang="ru-RU" sz="2400" dirty="0" smtClean="0">
                <a:solidFill>
                  <a:schemeClr val="accent5">
                    <a:lumMod val="10000"/>
                  </a:schemeClr>
                </a:solidFill>
                <a:ea typeface="Times New Roman"/>
              </a:rPr>
              <a:t>интеллект-карты</a:t>
            </a:r>
            <a:endParaRPr lang="ru-RU" sz="2400" dirty="0">
              <a:solidFill>
                <a:schemeClr val="accent5">
                  <a:lumMod val="10000"/>
                </a:schemeClr>
              </a:solidFill>
            </a:endParaRPr>
          </a:p>
          <a:p>
            <a:pPr marL="342900" lvl="0" indent="-342900" algn="just">
              <a:spcAft>
                <a:spcPts val="0"/>
              </a:spcAft>
              <a:buFont typeface="Wingdings"/>
              <a:buChar char=""/>
            </a:pPr>
            <a:r>
              <a:rPr lang="ru-RU" sz="2400" dirty="0">
                <a:solidFill>
                  <a:schemeClr val="accent5">
                    <a:lumMod val="10000"/>
                  </a:schemeClr>
                </a:solidFill>
                <a:ea typeface="Times New Roman"/>
              </a:rPr>
              <a:t>Рассматривали </a:t>
            </a:r>
            <a:r>
              <a:rPr lang="ru-RU" sz="2400" dirty="0" err="1">
                <a:solidFill>
                  <a:schemeClr val="accent5">
                    <a:lumMod val="10000"/>
                  </a:schemeClr>
                </a:solidFill>
                <a:ea typeface="Times New Roman"/>
              </a:rPr>
              <a:t>флаеры</a:t>
            </a:r>
            <a:r>
              <a:rPr lang="ru-RU" sz="2400" dirty="0">
                <a:solidFill>
                  <a:schemeClr val="accent5">
                    <a:lumMod val="10000"/>
                  </a:schemeClr>
                </a:solidFill>
                <a:ea typeface="Times New Roman"/>
              </a:rPr>
              <a:t> (</a:t>
            </a:r>
            <a:r>
              <a:rPr lang="ru-RU" sz="2400" dirty="0" err="1">
                <a:solidFill>
                  <a:schemeClr val="accent5">
                    <a:lumMod val="10000"/>
                  </a:schemeClr>
                </a:solidFill>
                <a:ea typeface="Times New Roman"/>
              </a:rPr>
              <a:t>рекламки</a:t>
            </a:r>
            <a:r>
              <a:rPr lang="ru-RU" sz="2400" dirty="0">
                <a:solidFill>
                  <a:schemeClr val="accent5">
                    <a:lumMod val="10000"/>
                  </a:schemeClr>
                </a:solidFill>
                <a:ea typeface="Times New Roman"/>
              </a:rPr>
              <a:t>)  фитнес-клубов, тренажерных залов</a:t>
            </a:r>
            <a:endParaRPr lang="ru-RU" sz="2400" dirty="0">
              <a:solidFill>
                <a:schemeClr val="accent5">
                  <a:lumMod val="10000"/>
                </a:schemeClr>
              </a:solidFill>
            </a:endParaRPr>
          </a:p>
          <a:p>
            <a:pPr marL="342900" lvl="0" indent="-342900" algn="just">
              <a:spcAft>
                <a:spcPts val="0"/>
              </a:spcAft>
              <a:buFont typeface="Wingdings"/>
              <a:buChar char=""/>
            </a:pPr>
            <a:r>
              <a:rPr lang="ru-RU" sz="2400" dirty="0">
                <a:solidFill>
                  <a:schemeClr val="accent5">
                    <a:lumMod val="10000"/>
                  </a:schemeClr>
                </a:solidFill>
                <a:ea typeface="Times New Roman"/>
              </a:rPr>
              <a:t>Приглашали инструктора по физкультуре  (бабушка одного из воспитанников)</a:t>
            </a:r>
            <a:endParaRPr lang="ru-RU" sz="2400" dirty="0">
              <a:solidFill>
                <a:schemeClr val="accent5">
                  <a:lumMod val="10000"/>
                </a:schemeClr>
              </a:solidFill>
            </a:endParaRPr>
          </a:p>
          <a:p>
            <a:pPr marL="342900" lvl="0" indent="-342900" algn="just">
              <a:spcAft>
                <a:spcPts val="0"/>
              </a:spcAft>
              <a:buFont typeface="Wingdings"/>
              <a:buChar char=""/>
            </a:pPr>
            <a:r>
              <a:rPr lang="ru-RU" sz="2400" dirty="0">
                <a:solidFill>
                  <a:schemeClr val="accent5">
                    <a:lumMod val="10000"/>
                  </a:schemeClr>
                </a:solidFill>
                <a:ea typeface="Times New Roman"/>
              </a:rPr>
              <a:t>Проводили экскурсии в кабинет медсестры</a:t>
            </a:r>
            <a:endParaRPr lang="ru-RU" sz="2400" dirty="0">
              <a:solidFill>
                <a:schemeClr val="accent5">
                  <a:lumMod val="10000"/>
                </a:schemeClr>
              </a:solidFill>
            </a:endParaRPr>
          </a:p>
          <a:p>
            <a:pPr marL="342900" lvl="0" indent="-342900" algn="just">
              <a:spcAft>
                <a:spcPts val="0"/>
              </a:spcAft>
              <a:buFont typeface="Wingdings"/>
              <a:buChar char=""/>
            </a:pPr>
            <a:r>
              <a:rPr lang="ru-RU" sz="2400" dirty="0">
                <a:solidFill>
                  <a:schemeClr val="accent5">
                    <a:lumMod val="10000"/>
                  </a:schemeClr>
                </a:solidFill>
                <a:ea typeface="Times New Roman"/>
              </a:rPr>
              <a:t>Играли в подвижные игры и эстафеты, разучивали спортивные танцевальные движения</a:t>
            </a:r>
            <a:endParaRPr lang="ru-RU" sz="2400" dirty="0">
              <a:solidFill>
                <a:schemeClr val="accent5">
                  <a:lumMod val="10000"/>
                </a:schemeClr>
              </a:solidFill>
            </a:endParaRPr>
          </a:p>
          <a:p>
            <a:pPr marL="342900" lvl="0" indent="-342900" algn="just">
              <a:spcAft>
                <a:spcPts val="0"/>
              </a:spcAft>
              <a:buFont typeface="Wingdings"/>
              <a:buChar char=""/>
            </a:pPr>
            <a:r>
              <a:rPr lang="ru-RU" sz="2400" dirty="0">
                <a:solidFill>
                  <a:schemeClr val="accent5">
                    <a:lumMod val="10000"/>
                  </a:schemeClr>
                </a:solidFill>
                <a:ea typeface="Times New Roman"/>
              </a:rPr>
              <a:t>Играли в дидактические игры о спорте и здоровом образе жизни</a:t>
            </a:r>
            <a:endParaRPr lang="ru-RU" sz="2400" dirty="0">
              <a:solidFill>
                <a:schemeClr val="accent5">
                  <a:lumMod val="10000"/>
                </a:schemeClr>
              </a:solidFill>
            </a:endParaRPr>
          </a:p>
          <a:p>
            <a:pPr marL="342900" lvl="0" indent="-342900" algn="just">
              <a:spcAft>
                <a:spcPts val="0"/>
              </a:spcAft>
              <a:buFont typeface="Wingdings"/>
              <a:buChar char=""/>
            </a:pPr>
            <a:r>
              <a:rPr lang="ru-RU" sz="2400" dirty="0">
                <a:solidFill>
                  <a:schemeClr val="accent5">
                    <a:lumMod val="10000"/>
                  </a:schemeClr>
                </a:solidFill>
                <a:ea typeface="Times New Roman"/>
              </a:rPr>
              <a:t>Рассматривали альбомы: «Спорт», «Сильные, ловкие, смелые!», «Олимпиада».</a:t>
            </a:r>
            <a:endParaRPr lang="ru-RU" sz="2400" dirty="0">
              <a:solidFill>
                <a:schemeClr val="accent5">
                  <a:lumMod val="10000"/>
                </a:schemeClr>
              </a:solidFill>
            </a:endParaRPr>
          </a:p>
          <a:p>
            <a:pPr marL="342900" lvl="0" indent="-342900" algn="just">
              <a:spcAft>
                <a:spcPts val="0"/>
              </a:spcAft>
              <a:buFont typeface="Wingdings"/>
              <a:buChar char=""/>
            </a:pPr>
            <a:r>
              <a:rPr lang="ru-RU" sz="2400" dirty="0">
                <a:solidFill>
                  <a:schemeClr val="accent5">
                    <a:lumMod val="10000"/>
                  </a:schemeClr>
                </a:solidFill>
                <a:ea typeface="Times New Roman"/>
              </a:rPr>
              <a:t>Просматривали </a:t>
            </a:r>
            <a:r>
              <a:rPr lang="ru-RU" sz="2400" dirty="0" smtClean="0">
                <a:solidFill>
                  <a:schemeClr val="accent5">
                    <a:lumMod val="10000"/>
                  </a:schemeClr>
                </a:solidFill>
                <a:ea typeface="Times New Roman"/>
              </a:rPr>
              <a:t>видеоальбомы </a:t>
            </a:r>
            <a:r>
              <a:rPr lang="ru-RU" sz="2400" dirty="0">
                <a:solidFill>
                  <a:schemeClr val="accent5">
                    <a:lumMod val="10000"/>
                  </a:schemeClr>
                </a:solidFill>
                <a:ea typeface="Times New Roman"/>
              </a:rPr>
              <a:t>о спорте</a:t>
            </a:r>
            <a:endParaRPr lang="ru-RU" sz="2400" dirty="0">
              <a:solidFill>
                <a:schemeClr val="accent5">
                  <a:lumMod val="10000"/>
                </a:schemeClr>
              </a:solidFill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Wingdings"/>
              <a:buChar char=""/>
            </a:pPr>
            <a:r>
              <a:rPr lang="ru-RU" sz="2400" dirty="0">
                <a:solidFill>
                  <a:schemeClr val="accent5">
                    <a:lumMod val="10000"/>
                  </a:schemeClr>
                </a:solidFill>
                <a:ea typeface="Times New Roman"/>
                <a:cs typeface="Times New Roman"/>
              </a:rPr>
              <a:t>Читали худ. литературу </a:t>
            </a:r>
            <a:endParaRPr lang="ru-RU" sz="2400" dirty="0">
              <a:solidFill>
                <a:schemeClr val="accent5">
                  <a:lumMod val="10000"/>
                </a:schemeClr>
              </a:solidFill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4463707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Attachments_pribytkova.tatiana@yandex.ru_2021-04-19_19-17-07\IMG-3e6cd68355515dd0aea1a19ba9df56d6-V.jpg"/>
          <p:cNvPicPr>
            <a:picLocks noChangeAspect="1" noChangeArrowheads="1"/>
          </p:cNvPicPr>
          <p:nvPr/>
        </p:nvPicPr>
        <p:blipFill>
          <a:blip r:embed="rId2" cstate="print"/>
          <a:srcRect l="19844" t="17114" b="24444"/>
          <a:stretch>
            <a:fillRect/>
          </a:stretch>
        </p:blipFill>
        <p:spPr bwMode="auto">
          <a:xfrm>
            <a:off x="0" y="2348880"/>
            <a:ext cx="4896290" cy="45091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7" name="Picture 3" descr="F:\Attachments_pribytkova.tatiana@yandex.ru_2021-04-19_19-17-07\IMG-eee64b07fe937d64f2c09afb8c7c8266-V.jpg"/>
          <p:cNvPicPr>
            <a:picLocks noChangeAspect="1" noChangeArrowheads="1"/>
          </p:cNvPicPr>
          <p:nvPr/>
        </p:nvPicPr>
        <p:blipFill>
          <a:blip r:embed="rId3" cstate="print"/>
          <a:srcRect t="26779" r="9030"/>
          <a:stretch>
            <a:fillRect/>
          </a:stretch>
        </p:blipFill>
        <p:spPr bwMode="auto">
          <a:xfrm>
            <a:off x="3419872" y="0"/>
            <a:ext cx="5868144" cy="37616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F:\Attachments_pribytkova.tatiana@yandex.ru_2021-04-19_19-17-07\IMG-2969a39f0029bf5b6f9fb77cb9b414c4-V.jpg"/>
          <p:cNvPicPr>
            <a:picLocks noChangeAspect="1" noChangeArrowheads="1"/>
          </p:cNvPicPr>
          <p:nvPr/>
        </p:nvPicPr>
        <p:blipFill>
          <a:blip r:embed="rId2" cstate="print"/>
          <a:srcRect t="15023"/>
          <a:stretch>
            <a:fillRect/>
          </a:stretch>
        </p:blipFill>
        <p:spPr bwMode="auto">
          <a:xfrm>
            <a:off x="-180528" y="-62555"/>
            <a:ext cx="4791356" cy="54191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0828" y="1908118"/>
            <a:ext cx="4533172" cy="49843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F:\Attachments_pribytkova.tatiana@yandex.ru_2021-04-19_19-17-07\IMG_20210412_095536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80728"/>
            <a:ext cx="4499992" cy="58772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C:\Users\Наталья\Desktop\Attachments_sukhova.natasha2012@yandex.ru_2021-04-25_11-22-27\IMG_20210412_090349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0"/>
            <a:ext cx="4427984" cy="59492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Наталья\Desktop\Attachments_sukhova.natasha2012@yandex.ru_2021-04-25_11-22-27\IMG_20210412_093534 (1)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211960" cy="5229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 descr="C:\Users\Наталья\Desktop\Attachments_sukhova.natasha2012@yandex.ru_2021-04-25_11-22-27\IMG_20210412_093249_1 (1)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39952" y="2890766"/>
            <a:ext cx="5004048" cy="39672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43dc5af986ae3f304d81ffe6f9be792cc832da"/>
</p:tagLst>
</file>

<file path=ppt/theme/theme1.xml><?xml version="1.0" encoding="utf-8"?>
<a:theme xmlns:a="http://schemas.openxmlformats.org/drawingml/2006/main" name="Тема Office">
  <a:themeElements>
    <a:clrScheme name="Другая 18">
      <a:dk1>
        <a:srgbClr val="FFFFFF"/>
      </a:dk1>
      <a:lt1>
        <a:srgbClr val="EFF9E7"/>
      </a:lt1>
      <a:dk2>
        <a:srgbClr val="FFFFFF"/>
      </a:dk2>
      <a:lt2>
        <a:srgbClr val="84F133"/>
      </a:lt2>
      <a:accent1>
        <a:srgbClr val="70EF11"/>
      </a:accent1>
      <a:accent2>
        <a:srgbClr val="B7E390"/>
      </a:accent2>
      <a:accent3>
        <a:srgbClr val="FEB80A"/>
      </a:accent3>
      <a:accent4>
        <a:srgbClr val="00ADDC"/>
      </a:accent4>
      <a:accent5>
        <a:srgbClr val="D5EFC0"/>
      </a:accent5>
      <a:accent6>
        <a:srgbClr val="1AB39F"/>
      </a:accent6>
      <a:hlink>
        <a:srgbClr val="D5EFC0"/>
      </a:hlink>
      <a:folHlink>
        <a:srgbClr val="5F7791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655</TotalTime>
  <Words>862</Words>
  <Application>Microsoft Office PowerPoint</Application>
  <PresentationFormat>Экран (4:3)</PresentationFormat>
  <Paragraphs>85</Paragraphs>
  <Slides>24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PC</dc:creator>
  <cp:lastModifiedBy>Пользователь Windows</cp:lastModifiedBy>
  <cp:revision>62</cp:revision>
  <dcterms:created xsi:type="dcterms:W3CDTF">2014-05-21T09:23:04Z</dcterms:created>
  <dcterms:modified xsi:type="dcterms:W3CDTF">2024-11-07T06:00:11Z</dcterms:modified>
</cp:coreProperties>
</file>